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11"/>
  </p:notesMasterIdLst>
  <p:sldIdLst>
    <p:sldId id="256" r:id="rId4"/>
    <p:sldId id="258" r:id="rId5"/>
    <p:sldId id="261" r:id="rId6"/>
    <p:sldId id="260" r:id="rId7"/>
    <p:sldId id="262" r:id="rId8"/>
    <p:sldId id="263" r:id="rId9"/>
    <p:sldId id="259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Condensed Light" panose="020B0604020202020204" charset="0"/>
      <p:regular r:id="rId20"/>
      <p: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ey" initials="L" lastIdx="1" clrIdx="0">
    <p:extLst>
      <p:ext uri="{19B8F6BF-5375-455C-9EA6-DF929625EA0E}">
        <p15:presenceInfo xmlns:p15="http://schemas.microsoft.com/office/powerpoint/2012/main" userId="Lan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437"/>
    <a:srgbClr val="A7934B"/>
    <a:srgbClr val="EEB21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84" d="100"/>
          <a:sy n="84" d="100"/>
        </p:scale>
        <p:origin x="1038" y="36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1BBB6-3188-4604-BE79-7390AEA1C891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E7B17-E862-430D-B81B-F240F13E4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26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E7B17-E862-430D-B81B-F240F13E40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Other=side stick or tambourine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E7B17-E862-430D-B81B-F240F13E40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3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time allows: rows 2 and 3 are an example of 2 instruments at almost the same time (same window, features are the same)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E7B17-E862-430D-B81B-F240F13E40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3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Plots are from </a:t>
            </a:r>
            <a:r>
              <a:rPr lang="en-US" dirty="0" err="1"/>
              <a:t>scikit</a:t>
            </a:r>
            <a:r>
              <a:rPr lang="en-US" dirty="0"/>
              <a:t>-learn documentation. The kernel specifies the shape of the function used to create the decision boundaries.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E7B17-E862-430D-B81B-F240F13E40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6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model was doing a good job, we would see yellow and green on the diagonal</a:t>
            </a:r>
          </a:p>
          <a:p>
            <a:r>
              <a:rPr lang="en-US" dirty="0"/>
              <a:t>F score is our main evaluation metric. It is doing a decent job of predicting the hi hat but the F-score is lower for the less prevalent instruments.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E7B17-E862-430D-B81B-F240F13E40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5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E7B17-E862-430D-B81B-F240F13E4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16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7323" y="1854075"/>
            <a:ext cx="5096935" cy="193899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Transcription of Percussion Instruments in Polyphonic Audio</a:t>
            </a:r>
            <a:br>
              <a:rPr lang="en-US" dirty="0"/>
            </a:br>
            <a:endParaRPr lang="en-US" sz="3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7322" y="4385022"/>
            <a:ext cx="5096935" cy="1684868"/>
          </a:xfrm>
        </p:spPr>
        <p:txBody>
          <a:bodyPr/>
          <a:lstStyle/>
          <a:p>
            <a:r>
              <a:rPr lang="en-US" dirty="0"/>
              <a:t>Beach Clark, Daniel Ethridge, and Laney Light</a:t>
            </a:r>
          </a:p>
          <a:p>
            <a:r>
              <a:rPr lang="en-US"/>
              <a:t>10/21/2019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DA047-FB42-49A5-80AB-F460DB9FDF66}"/>
              </a:ext>
            </a:extLst>
          </p:cNvPr>
          <p:cNvSpPr txBox="1"/>
          <p:nvPr/>
        </p:nvSpPr>
        <p:spPr>
          <a:xfrm>
            <a:off x="3287323" y="3652789"/>
            <a:ext cx="3503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Mid Term Results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240412" cy="2519119"/>
          </a:xfrm>
        </p:spPr>
        <p:txBody>
          <a:bodyPr>
            <a:normAutofit/>
          </a:bodyPr>
          <a:lstStyle/>
          <a:p>
            <a:r>
              <a:rPr lang="en-US" sz="2600" dirty="0"/>
              <a:t>Transcribe specific percussive sounds in a polyphonic texture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13" y="2365041"/>
            <a:ext cx="8572500" cy="1014761"/>
          </a:xfrm>
        </p:spPr>
        <p:txBody>
          <a:bodyPr>
            <a:normAutofit/>
          </a:bodyPr>
          <a:lstStyle/>
          <a:p>
            <a:r>
              <a:rPr lang="en-US" sz="2800" dirty="0"/>
              <a:t>Data Source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C1938BC-B4E1-40FC-B08A-B73771E8FE3D}"/>
              </a:ext>
            </a:extLst>
          </p:cNvPr>
          <p:cNvSpPr txBox="1">
            <a:spLocks/>
          </p:cNvSpPr>
          <p:nvPr/>
        </p:nvSpPr>
        <p:spPr>
          <a:xfrm>
            <a:off x="285750" y="26399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2800" dirty="0"/>
              <a:t>Problem Statement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6D9ED-06DF-4587-951C-4F64314A56E3}"/>
              </a:ext>
            </a:extLst>
          </p:cNvPr>
          <p:cNvSpPr/>
          <p:nvPr/>
        </p:nvSpPr>
        <p:spPr>
          <a:xfrm>
            <a:off x="204387" y="3272937"/>
            <a:ext cx="423010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err="1"/>
              <a:t>MedleyDB</a:t>
            </a:r>
            <a:r>
              <a:rPr lang="en-US" sz="2600" dirty="0"/>
              <a:t> drums*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Annotated with instruments at specific times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14677B1-2F3A-4945-9F9A-E63C754847CF}"/>
              </a:ext>
            </a:extLst>
          </p:cNvPr>
          <p:cNvSpPr txBox="1">
            <a:spLocks/>
          </p:cNvSpPr>
          <p:nvPr/>
        </p:nvSpPr>
        <p:spPr>
          <a:xfrm>
            <a:off x="4857750" y="1802728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2800" dirty="0"/>
              <a:t>General Approach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C04D1C-E78F-42DE-9B72-B5CF84FE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511" y="2855924"/>
            <a:ext cx="3248777" cy="3738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D0008-FBB0-4B35-BFBF-AACB412D1EF4}"/>
              </a:ext>
            </a:extLst>
          </p:cNvPr>
          <p:cNvSpPr txBox="1"/>
          <p:nvPr/>
        </p:nvSpPr>
        <p:spPr>
          <a:xfrm>
            <a:off x="138267" y="5786157"/>
            <a:ext cx="4887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Southall</a:t>
            </a:r>
            <a:r>
              <a:rPr lang="en-US" sz="1200" dirty="0"/>
              <a:t>, Carl, </a:t>
            </a:r>
            <a:r>
              <a:rPr lang="en-US" sz="1200" dirty="0" err="1"/>
              <a:t>Chih</a:t>
            </a:r>
            <a:r>
              <a:rPr lang="en-US" sz="1200" dirty="0"/>
              <a:t>-Wei Wu, Alexander Lerch, and Jason </a:t>
            </a:r>
            <a:r>
              <a:rPr lang="en-US" sz="1200" dirty="0" err="1"/>
              <a:t>Hockman</a:t>
            </a:r>
            <a:r>
              <a:rPr lang="en-US" sz="1200" dirty="0"/>
              <a:t>. “MDB DRUMS: AN ANNOTATED SUBSET OF MEDLEYDB FOR AUTOMATIC DRUM TRANSCRIPTION,” n.d., 2.</a:t>
            </a:r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8F5C-E3BB-4052-B5F8-A5C48AAC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1EC59-2E7B-4663-9FAD-AEC7EE358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7175294" cy="4961480"/>
          </a:xfrm>
        </p:spPr>
        <p:txBody>
          <a:bodyPr/>
          <a:lstStyle/>
          <a:p>
            <a:r>
              <a:rPr lang="en-US" sz="1800" dirty="0"/>
              <a:t>23 tracks</a:t>
            </a:r>
          </a:p>
          <a:p>
            <a:r>
              <a:rPr lang="en-US" sz="1800" dirty="0"/>
              <a:t>7994 annotated percussion onsets</a:t>
            </a:r>
          </a:p>
          <a:p>
            <a:r>
              <a:rPr lang="en-US" sz="1800" dirty="0"/>
              <a:t>6 percussion instruments</a:t>
            </a:r>
          </a:p>
          <a:p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BBABCC7-8DC3-4517-BA28-682CA0531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289333"/>
              </p:ext>
            </p:extLst>
          </p:nvPr>
        </p:nvGraphicFramePr>
        <p:xfrm>
          <a:off x="4884822" y="3142875"/>
          <a:ext cx="3422754" cy="1800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377">
                  <a:extLst>
                    <a:ext uri="{9D8B030D-6E8A-4147-A177-3AD203B41FA5}">
                      <a16:colId xmlns:a16="http://schemas.microsoft.com/office/drawing/2014/main" val="3293984185"/>
                    </a:ext>
                  </a:extLst>
                </a:gridCol>
                <a:gridCol w="1711377">
                  <a:extLst>
                    <a:ext uri="{9D8B030D-6E8A-4147-A177-3AD203B41FA5}">
                      <a16:colId xmlns:a16="http://schemas.microsoft.com/office/drawing/2014/main" val="405753488"/>
                    </a:ext>
                  </a:extLst>
                </a:gridCol>
              </a:tblGrid>
              <a:tr h="5091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Instruments in Same Window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Percent of Total Onsets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74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5410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75.6%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110085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24.1%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09062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205571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10F73EBA-434A-4F1F-BEDF-93EFCA6C4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776606"/>
              </p:ext>
            </p:extLst>
          </p:nvPr>
        </p:nvGraphicFramePr>
        <p:xfrm>
          <a:off x="553452" y="2775788"/>
          <a:ext cx="3422754" cy="2535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377">
                  <a:extLst>
                    <a:ext uri="{9D8B030D-6E8A-4147-A177-3AD203B41FA5}">
                      <a16:colId xmlns:a16="http://schemas.microsoft.com/office/drawing/2014/main" val="3293984185"/>
                    </a:ext>
                  </a:extLst>
                </a:gridCol>
                <a:gridCol w="1711377">
                  <a:extLst>
                    <a:ext uri="{9D8B030D-6E8A-4147-A177-3AD203B41FA5}">
                      <a16:colId xmlns:a16="http://schemas.microsoft.com/office/drawing/2014/main" val="405753488"/>
                    </a:ext>
                  </a:extLst>
                </a:gridCol>
              </a:tblGrid>
              <a:tr h="5091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Instrument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Onsets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74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5410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Snare Drum (SD)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2654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110085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Hi-Hat (HH)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609062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Kick Drum (KD)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1539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205571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Cymbal (CY)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207767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Tom (TT)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264797"/>
                  </a:ext>
                </a:extLst>
              </a:tr>
              <a:tr h="326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(OT)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23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47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5033" y="1128061"/>
            <a:ext cx="8572500" cy="2519119"/>
          </a:xfrm>
        </p:spPr>
        <p:txBody>
          <a:bodyPr/>
          <a:lstStyle/>
          <a:p>
            <a:pPr lvl="1"/>
            <a:r>
              <a:rPr lang="en-US" i="1" dirty="0" err="1"/>
              <a:t>Madmom</a:t>
            </a:r>
            <a:r>
              <a:rPr lang="en-US" dirty="0"/>
              <a:t>: Python audio signal processing library </a:t>
            </a:r>
          </a:p>
          <a:p>
            <a:pPr lvl="2"/>
            <a:r>
              <a:rPr lang="en-US" dirty="0"/>
              <a:t>Recurrent neural network (RNN) onset processor </a:t>
            </a:r>
          </a:p>
          <a:p>
            <a:pPr lvl="2"/>
            <a:r>
              <a:rPr lang="en-US" dirty="0"/>
              <a:t>User-defined window (milliseconds)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CE1C23-6BB1-4210-9E38-7C729035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Onset Detection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D1A9B-AD4B-4B9B-9A14-4C85C4ADABA2}"/>
              </a:ext>
            </a:extLst>
          </p:cNvPr>
          <p:cNvSpPr/>
          <p:nvPr/>
        </p:nvSpPr>
        <p:spPr>
          <a:xfrm>
            <a:off x="324452" y="3261738"/>
            <a:ext cx="7748337" cy="1394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Calculated 10 features for every window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Normalized each feature over all files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Mapped features to annotated labels by time window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A3746EC-F7CC-4232-9549-E0EBABF7B2C3}"/>
              </a:ext>
            </a:extLst>
          </p:cNvPr>
          <p:cNvSpPr txBox="1">
            <a:spLocks/>
          </p:cNvSpPr>
          <p:nvPr/>
        </p:nvSpPr>
        <p:spPr>
          <a:xfrm>
            <a:off x="247048" y="2387083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93D72-3E26-4533-B4F6-51E2200B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818781"/>
            <a:ext cx="8749364" cy="12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3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AB29-B590-4861-8572-670F1DB4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DBD7C-A4DA-4F56-B738-5C8DB9E4C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8250115" cy="4961480"/>
          </a:xfrm>
        </p:spPr>
        <p:txBody>
          <a:bodyPr/>
          <a:lstStyle/>
          <a:p>
            <a:r>
              <a:rPr lang="en-US" sz="2400" dirty="0"/>
              <a:t>Separated data into testing (25%) and training (75%)</a:t>
            </a:r>
          </a:p>
          <a:p>
            <a:r>
              <a:rPr lang="en-US" sz="2400" dirty="0"/>
              <a:t>Support Vector Machine (SVM)</a:t>
            </a:r>
          </a:p>
          <a:p>
            <a:pPr lvl="2"/>
            <a:r>
              <a:rPr lang="en-US" dirty="0"/>
              <a:t>Implemented using </a:t>
            </a:r>
            <a:r>
              <a:rPr lang="en-US" dirty="0" err="1"/>
              <a:t>scikit</a:t>
            </a:r>
            <a:r>
              <a:rPr lang="en-US" dirty="0"/>
              <a:t>-learn </a:t>
            </a:r>
          </a:p>
          <a:p>
            <a:pPr lvl="2"/>
            <a:r>
              <a:rPr lang="en-US" dirty="0"/>
              <a:t>Can handle multi-class categorization, with multiple instruments in same window</a:t>
            </a:r>
          </a:p>
          <a:p>
            <a:pPr lvl="2"/>
            <a:r>
              <a:rPr lang="en-US" dirty="0"/>
              <a:t>Kernel options include linear and polynomial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97A21-26FF-45A9-A2A4-F15E1FF68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94" y="3429000"/>
            <a:ext cx="2453448" cy="1788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54CAEB-24D0-4C5B-8735-82A64AB97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914" y="3428999"/>
            <a:ext cx="2390274" cy="178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9D23-AB58-4B8E-A2D2-E2BFCF28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26" name="Picture 2" descr="7e0cce7e-b2de-4b44-9897-27071d097ea3@namprd07">
            <a:extLst>
              <a:ext uri="{FF2B5EF4-FFF2-40B4-BE49-F238E27FC236}">
                <a16:creationId xmlns:a16="http://schemas.microsoft.com/office/drawing/2014/main" id="{EBE44549-16E6-41B3-BEA4-955CC243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41" y="-10613"/>
            <a:ext cx="5001476" cy="3723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9E657E-4959-4BD6-9FB7-AA53E5FE8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379198"/>
              </p:ext>
            </p:extLst>
          </p:nvPr>
        </p:nvGraphicFramePr>
        <p:xfrm>
          <a:off x="837786" y="3557465"/>
          <a:ext cx="7113030" cy="248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2606">
                  <a:extLst>
                    <a:ext uri="{9D8B030D-6E8A-4147-A177-3AD203B41FA5}">
                      <a16:colId xmlns:a16="http://schemas.microsoft.com/office/drawing/2014/main" val="330392816"/>
                    </a:ext>
                  </a:extLst>
                </a:gridCol>
                <a:gridCol w="1422606">
                  <a:extLst>
                    <a:ext uri="{9D8B030D-6E8A-4147-A177-3AD203B41FA5}">
                      <a16:colId xmlns:a16="http://schemas.microsoft.com/office/drawing/2014/main" val="253882425"/>
                    </a:ext>
                  </a:extLst>
                </a:gridCol>
                <a:gridCol w="1422606">
                  <a:extLst>
                    <a:ext uri="{9D8B030D-6E8A-4147-A177-3AD203B41FA5}">
                      <a16:colId xmlns:a16="http://schemas.microsoft.com/office/drawing/2014/main" val="1581625540"/>
                    </a:ext>
                  </a:extLst>
                </a:gridCol>
                <a:gridCol w="1422606">
                  <a:extLst>
                    <a:ext uri="{9D8B030D-6E8A-4147-A177-3AD203B41FA5}">
                      <a16:colId xmlns:a16="http://schemas.microsoft.com/office/drawing/2014/main" val="2480724159"/>
                    </a:ext>
                  </a:extLst>
                </a:gridCol>
                <a:gridCol w="1422606">
                  <a:extLst>
                    <a:ext uri="{9D8B030D-6E8A-4147-A177-3AD203B41FA5}">
                      <a16:colId xmlns:a16="http://schemas.microsoft.com/office/drawing/2014/main" val="2731021280"/>
                    </a:ext>
                  </a:extLst>
                </a:gridCol>
              </a:tblGrid>
              <a:tr h="2233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Instrument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Precision 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Recall 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F1-score  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N observations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74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196551"/>
                  </a:ext>
                </a:extLst>
              </a:tr>
              <a:tr h="223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    HH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0.40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0.50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0.44 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419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25402"/>
                  </a:ext>
                </a:extLst>
              </a:tr>
              <a:tr h="223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    SD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0.34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0.22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0.27 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366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390427"/>
                  </a:ext>
                </a:extLst>
              </a:tr>
              <a:tr h="223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    KD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0.21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0.13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0.16 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224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356718"/>
                  </a:ext>
                </a:extLst>
              </a:tr>
              <a:tr h="223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    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0.16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0.29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0.21 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149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556822"/>
                  </a:ext>
                </a:extLst>
              </a:tr>
              <a:tr h="223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    TT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0.00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0.00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0.00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8926174"/>
                  </a:ext>
                </a:extLst>
              </a:tr>
              <a:tr h="223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    OT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0.00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0.00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0.00 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405624"/>
                  </a:ext>
                </a:extLst>
              </a:tr>
              <a:tr h="223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Accuracy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    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  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0.31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1180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689349"/>
                  </a:ext>
                </a:extLst>
              </a:tr>
              <a:tr h="223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  Macro Avg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0.18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0.19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0.18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1180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8780889"/>
                  </a:ext>
                </a:extLst>
              </a:tr>
              <a:tr h="223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Weighted Avg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  0.31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0.31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    0.30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1180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marL="4763" marR="4763" marT="476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9053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D7EB7BD-0C80-4825-8615-25EFCC0ED8FC}"/>
              </a:ext>
            </a:extLst>
          </p:cNvPr>
          <p:cNvSpPr txBox="1"/>
          <p:nvPr/>
        </p:nvSpPr>
        <p:spPr>
          <a:xfrm>
            <a:off x="3311150" y="892316"/>
            <a:ext cx="3101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Confusion</a:t>
            </a:r>
          </a:p>
          <a:p>
            <a:r>
              <a:rPr lang="en-US" b="1" dirty="0"/>
              <a:t>Matrix </a:t>
            </a:r>
          </a:p>
        </p:txBody>
      </p:sp>
    </p:spTree>
    <p:extLst>
      <p:ext uri="{BB962C8B-B14F-4D97-AF65-F5344CB8AC3E}">
        <p14:creationId xmlns:p14="http://schemas.microsoft.com/office/powerpoint/2010/main" val="405560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DF0709-D3E6-4737-8BD6-32FF39732525}"/>
              </a:ext>
            </a:extLst>
          </p:cNvPr>
          <p:cNvSpPr txBox="1"/>
          <p:nvPr/>
        </p:nvSpPr>
        <p:spPr>
          <a:xfrm>
            <a:off x="577517" y="917770"/>
            <a:ext cx="8013030" cy="622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set is small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N-fold cross validation 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Supplement with additional data sources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Model rarely predicts the 2 least common instruments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Consider removing them from the model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SVM is not working well for kick drum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Apply low pass filter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All features may not be important in the model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Distribution plots of features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 logistic regression to see which features are important for each instrument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Narrow down with backward selection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Different classification algorithms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K-nearest neighbors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313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803</TotalTime>
  <Words>432</Words>
  <Application>Microsoft Office PowerPoint</Application>
  <PresentationFormat>On-screen Show (4:3)</PresentationFormat>
  <Paragraphs>130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Roboto Condensed Light</vt:lpstr>
      <vt:lpstr>Roboto</vt:lpstr>
      <vt:lpstr>Arial</vt:lpstr>
      <vt:lpstr>Calibri</vt:lpstr>
      <vt:lpstr>Custom Design</vt:lpstr>
      <vt:lpstr>1_Custom Design</vt:lpstr>
      <vt:lpstr>2_Custom Design</vt:lpstr>
      <vt:lpstr>Transcription of Percussion Instruments in Polyphonic Audio </vt:lpstr>
      <vt:lpstr>Data Source</vt:lpstr>
      <vt:lpstr>Descriptive Statistics</vt:lpstr>
      <vt:lpstr>Onset Detection</vt:lpstr>
      <vt:lpstr>Classification Model</vt:lpstr>
      <vt:lpstr>Results</vt:lpstr>
      <vt:lpstr>Challenges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Laney</cp:lastModifiedBy>
  <cp:revision>113</cp:revision>
  <dcterms:created xsi:type="dcterms:W3CDTF">2016-03-09T16:46:53Z</dcterms:created>
  <dcterms:modified xsi:type="dcterms:W3CDTF">2019-10-27T17:23:24Z</dcterms:modified>
</cp:coreProperties>
</file>